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8" r:id="rId3"/>
    <p:sldId id="273" r:id="rId4"/>
    <p:sldId id="274" r:id="rId5"/>
    <p:sldId id="275" r:id="rId6"/>
    <p:sldId id="276" r:id="rId7"/>
    <p:sldId id="265" r:id="rId8"/>
    <p:sldId id="267" r:id="rId9"/>
    <p:sldId id="266" r:id="rId10"/>
    <p:sldId id="260" r:id="rId11"/>
    <p:sldId id="258" r:id="rId12"/>
    <p:sldId id="257" r:id="rId13"/>
    <p:sldId id="259" r:id="rId14"/>
    <p:sldId id="262" r:id="rId15"/>
    <p:sldId id="261" r:id="rId16"/>
    <p:sldId id="263" r:id="rId17"/>
    <p:sldId id="264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1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04A9C277-C6C0-4305-AB78-42866F1D7BDD}"/>
    <pc:docChg chg="custSel modSld replTag">
      <pc:chgData name="Danny Young" userId="cb0f4ce2-eb4f-479e-8e8f-3beb257e632f" providerId="ADAL" clId="{04A9C277-C6C0-4305-AB78-42866F1D7BDD}" dt="2024-02-27T02:45:30.467" v="17"/>
      <pc:docMkLst>
        <pc:docMk/>
      </pc:docMkLst>
      <pc:sldChg chg="replTag">
        <pc:chgData name="Danny Young" userId="cb0f4ce2-eb4f-479e-8e8f-3beb257e632f" providerId="ADAL" clId="{04A9C277-C6C0-4305-AB78-42866F1D7BDD}" dt="2024-02-27T02:45:22.963" v="0"/>
        <pc:sldMkLst>
          <pc:docMk/>
          <pc:sldMk cId="3678053437" sldId="256"/>
        </pc:sldMkLst>
      </pc:sldChg>
      <pc:sldChg chg="replTag">
        <pc:chgData name="Danny Young" userId="cb0f4ce2-eb4f-479e-8e8f-3beb257e632f" providerId="ADAL" clId="{04A9C277-C6C0-4305-AB78-42866F1D7BDD}" dt="2024-02-27T02:45:22.978" v="11"/>
        <pc:sldMkLst>
          <pc:docMk/>
          <pc:sldMk cId="105707544" sldId="257"/>
        </pc:sldMkLst>
      </pc:sldChg>
      <pc:sldChg chg="replTag">
        <pc:chgData name="Danny Young" userId="cb0f4ce2-eb4f-479e-8e8f-3beb257e632f" providerId="ADAL" clId="{04A9C277-C6C0-4305-AB78-42866F1D7BDD}" dt="2024-02-27T02:45:22.978" v="10"/>
        <pc:sldMkLst>
          <pc:docMk/>
          <pc:sldMk cId="1918674195" sldId="258"/>
        </pc:sldMkLst>
      </pc:sldChg>
      <pc:sldChg chg="replTag">
        <pc:chgData name="Danny Young" userId="cb0f4ce2-eb4f-479e-8e8f-3beb257e632f" providerId="ADAL" clId="{04A9C277-C6C0-4305-AB78-42866F1D7BDD}" dt="2024-02-27T02:45:22.978" v="12"/>
        <pc:sldMkLst>
          <pc:docMk/>
          <pc:sldMk cId="1291788582" sldId="259"/>
        </pc:sldMkLst>
      </pc:sldChg>
      <pc:sldChg chg="replTag">
        <pc:chgData name="Danny Young" userId="cb0f4ce2-eb4f-479e-8e8f-3beb257e632f" providerId="ADAL" clId="{04A9C277-C6C0-4305-AB78-42866F1D7BDD}" dt="2024-02-27T02:45:22.978" v="9"/>
        <pc:sldMkLst>
          <pc:docMk/>
          <pc:sldMk cId="1284464218" sldId="260"/>
        </pc:sldMkLst>
      </pc:sldChg>
      <pc:sldChg chg="replTag">
        <pc:chgData name="Danny Young" userId="cb0f4ce2-eb4f-479e-8e8f-3beb257e632f" providerId="ADAL" clId="{04A9C277-C6C0-4305-AB78-42866F1D7BDD}" dt="2024-02-27T02:45:22.978" v="14"/>
        <pc:sldMkLst>
          <pc:docMk/>
          <pc:sldMk cId="3838198060" sldId="261"/>
        </pc:sldMkLst>
      </pc:sldChg>
      <pc:sldChg chg="replTag">
        <pc:chgData name="Danny Young" userId="cb0f4ce2-eb4f-479e-8e8f-3beb257e632f" providerId="ADAL" clId="{04A9C277-C6C0-4305-AB78-42866F1D7BDD}" dt="2024-02-27T02:45:22.978" v="13"/>
        <pc:sldMkLst>
          <pc:docMk/>
          <pc:sldMk cId="1813016436" sldId="262"/>
        </pc:sldMkLst>
      </pc:sldChg>
      <pc:sldChg chg="replTag">
        <pc:chgData name="Danny Young" userId="cb0f4ce2-eb4f-479e-8e8f-3beb257e632f" providerId="ADAL" clId="{04A9C277-C6C0-4305-AB78-42866F1D7BDD}" dt="2024-02-27T02:45:22.978" v="15"/>
        <pc:sldMkLst>
          <pc:docMk/>
          <pc:sldMk cId="1531237994" sldId="263"/>
        </pc:sldMkLst>
      </pc:sldChg>
      <pc:sldChg chg="replTag">
        <pc:chgData name="Danny Young" userId="cb0f4ce2-eb4f-479e-8e8f-3beb257e632f" providerId="ADAL" clId="{04A9C277-C6C0-4305-AB78-42866F1D7BDD}" dt="2024-02-27T02:45:22.978" v="16"/>
        <pc:sldMkLst>
          <pc:docMk/>
          <pc:sldMk cId="3959122474" sldId="264"/>
        </pc:sldMkLst>
      </pc:sldChg>
      <pc:sldChg chg="replTag">
        <pc:chgData name="Danny Young" userId="cb0f4ce2-eb4f-479e-8e8f-3beb257e632f" providerId="ADAL" clId="{04A9C277-C6C0-4305-AB78-42866F1D7BDD}" dt="2024-02-27T02:45:22.963" v="6"/>
        <pc:sldMkLst>
          <pc:docMk/>
          <pc:sldMk cId="3574085444" sldId="265"/>
        </pc:sldMkLst>
      </pc:sldChg>
      <pc:sldChg chg="replTag">
        <pc:chgData name="Danny Young" userId="cb0f4ce2-eb4f-479e-8e8f-3beb257e632f" providerId="ADAL" clId="{04A9C277-C6C0-4305-AB78-42866F1D7BDD}" dt="2024-02-27T02:45:22.963" v="8"/>
        <pc:sldMkLst>
          <pc:docMk/>
          <pc:sldMk cId="117920543" sldId="266"/>
        </pc:sldMkLst>
      </pc:sldChg>
      <pc:sldChg chg="replTag">
        <pc:chgData name="Danny Young" userId="cb0f4ce2-eb4f-479e-8e8f-3beb257e632f" providerId="ADAL" clId="{04A9C277-C6C0-4305-AB78-42866F1D7BDD}" dt="2024-02-27T02:45:22.963" v="7"/>
        <pc:sldMkLst>
          <pc:docMk/>
          <pc:sldMk cId="1407821169" sldId="267"/>
        </pc:sldMkLst>
      </pc:sldChg>
      <pc:sldChg chg="replTag">
        <pc:chgData name="Danny Young" userId="cb0f4ce2-eb4f-479e-8e8f-3beb257e632f" providerId="ADAL" clId="{04A9C277-C6C0-4305-AB78-42866F1D7BDD}" dt="2024-02-27T02:45:22.963" v="1"/>
        <pc:sldMkLst>
          <pc:docMk/>
          <pc:sldMk cId="1187895756" sldId="268"/>
        </pc:sldMkLst>
      </pc:sldChg>
      <pc:sldChg chg="replTag">
        <pc:chgData name="Danny Young" userId="cb0f4ce2-eb4f-479e-8e8f-3beb257e632f" providerId="ADAL" clId="{04A9C277-C6C0-4305-AB78-42866F1D7BDD}" dt="2024-02-27T02:45:22.963" v="2"/>
        <pc:sldMkLst>
          <pc:docMk/>
          <pc:sldMk cId="2060912382" sldId="273"/>
        </pc:sldMkLst>
      </pc:sldChg>
      <pc:sldChg chg="replTag">
        <pc:chgData name="Danny Young" userId="cb0f4ce2-eb4f-479e-8e8f-3beb257e632f" providerId="ADAL" clId="{04A9C277-C6C0-4305-AB78-42866F1D7BDD}" dt="2024-02-27T02:45:22.963" v="3"/>
        <pc:sldMkLst>
          <pc:docMk/>
          <pc:sldMk cId="2958934814" sldId="274"/>
        </pc:sldMkLst>
      </pc:sldChg>
      <pc:sldChg chg="replTag">
        <pc:chgData name="Danny Young" userId="cb0f4ce2-eb4f-479e-8e8f-3beb257e632f" providerId="ADAL" clId="{04A9C277-C6C0-4305-AB78-42866F1D7BDD}" dt="2024-02-27T02:45:22.963" v="4"/>
        <pc:sldMkLst>
          <pc:docMk/>
          <pc:sldMk cId="1230854588" sldId="275"/>
        </pc:sldMkLst>
      </pc:sldChg>
      <pc:sldChg chg="replTag">
        <pc:chgData name="Danny Young" userId="cb0f4ce2-eb4f-479e-8e8f-3beb257e632f" providerId="ADAL" clId="{04A9C277-C6C0-4305-AB78-42866F1D7BDD}" dt="2024-02-27T02:45:22.963" v="5"/>
        <pc:sldMkLst>
          <pc:docMk/>
          <pc:sldMk cId="73269904" sldId="2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69E3C-A0EB-4D86-9499-53DD3668E92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7B44D-107B-4A70-A83F-F1694444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85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86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92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9279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201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00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030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046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364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18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68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74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01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815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95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64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413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B44D-107B-4A70-A83F-F16944444E5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CF50B-BBB8-4C25-BC5F-1B5171694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BBCEC2-22B0-47FE-9801-B54D6938F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65179-1CF1-42E2-91B0-2467228EA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A7065-6CAA-496F-B6D7-8663F6018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96A89-B299-4AFE-806E-9D32AB563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005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70CB6-4E41-406E-9F6D-78B0C3DDF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DB6059-6AA3-4CB0-81F9-F74729CF4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DD1BA-3CA6-43CF-8C84-46F37CF0D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FB706-4D17-451B-A3E4-713EB4F74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5BC77-7DC8-4340-8A7C-0A04AF01D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615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F5CFFB-98CE-4700-A32C-3F1D6E8731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AD2C55-935F-40A4-8EBD-F27E0E472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E681C-6221-4805-A230-FA4E4EB10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4F673-BC32-4FC2-923C-34E15DFE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8DCB3-4FBF-40D0-9C4A-1CB81A105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7556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F7A18-5405-4158-9301-83900B2CA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0592-5961-4A72-A171-0273DF3ED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F96F4-E113-4A55-8BDA-59707AA6D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4A5ED-CA70-4393-BECD-20F2FEF86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D2710-39B8-44DC-9531-A37E6BB2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620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B2437-4FC3-4DA8-93D7-22FF0D4E9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7BE06F-CBEB-48FA-B8F1-4C4C9189F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26D58-144D-4350-BEB7-A329FCCBF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86160-0552-4F7B-8BF7-C13345A83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348A5-4F98-4701-8C53-4BC50C7E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0346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8EB10-AE38-4BAA-A0EB-DAB46A6AC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8C873-CEF2-43D1-9E20-27559AE89E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31239B-6C00-43AC-AFD7-DA03EE705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BED856-B584-48BF-B425-4F2A47C66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F3D479-F51C-48EA-9796-7EA73AFB9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78FCD4-9550-44DA-BC43-47018FB6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1929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1BB9D-406B-40A3-824F-99C479656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0C860-BB73-4FF5-8437-4F7359ED85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A291B-5AA1-4570-B236-4EDC703F3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59853-0C7B-435C-A152-7398395AF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E2D524-7507-46E6-983C-6E7D76FEFD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302C03-3BAE-4309-A1B4-6BF8C8AC5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EF63FB-B64F-4A90-A9B8-649025E1C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DF2750-0E82-43D1-A913-3E55B2E6D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148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420C4-AC31-4EFD-81CE-004D6FA88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F69611-8BDB-49F4-9EAD-2B6BCEA4A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C903AE-B965-436C-AD09-03F294FFB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C2BF03-A5D1-4643-A7FC-05840FBEB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2401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834840-69CE-4B3E-B096-4CB0B00E0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7DE7EB-A030-4886-9FF9-9B664E532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0EC3D-6569-41FF-9DBB-2F097910B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2630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068F-6D8F-4DCC-AF89-94587D226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9AD94-8C77-4830-9A66-B96E40D90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C8775-7B5D-4610-A721-0C5757905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6AB621-79A5-4D6E-A379-4DF71CBCB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D16CC-D0B9-490B-9D65-585A8981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9B91B0-2AE8-4AA4-AE33-00083C6B2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769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45CD2-F1F1-4DCA-AF09-E0A87238A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9AFBC6-71FC-4084-B480-D96785543B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1BF07E-A391-478D-A8F9-26CCD7662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B8C518-0140-4924-ADFC-D1D75FDC6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0D5E12-AF6B-40CA-BBEE-D558EDD23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37F648-A861-4C6F-89D8-9DB8F668D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791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1789DB-601D-4BFB-AB65-46DCA9304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C71CD-C655-408E-BB19-4B9A96C86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30A66-EAAA-43D4-8008-12CECB4B1D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EA74C-2F14-4A96-9425-16895C974218}" type="datetimeFigureOut">
              <a:rPr lang="en-CA" smtClean="0"/>
              <a:t>2024-02-26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D5037-BE13-4EB8-B7B5-EEB954D8D0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10884-C2F7-487F-A31E-EF7D831B9F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46B39-AA9B-46C6-85EB-894B0C935F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7347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.png"/><Relationship Id="rId10" Type="http://schemas.openxmlformats.org/officeDocument/2006/relationships/image" Target="../media/image2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105DF-352E-4EFE-A604-F695F32CEA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Chapter 9 Sampling Distribution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C6F04-E76A-46CF-9AB7-EF50301910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8053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CF0D4-A849-4B9A-8672-F6EEA8FA1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137" y="318294"/>
            <a:ext cx="11291887" cy="5453856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 statistic is said to be </a:t>
            </a:r>
            <a:r>
              <a:rPr lang="en-US" sz="2300" i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unbiased</a:t>
            </a: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if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  <a:tabLst>
                <a:tab pos="457200" algn="l"/>
              </a:tabLst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survey used to obtain the statistic was designed so as to avoid even the hint of racial or sexual prejudice.	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  <a:tabLst>
                <a:tab pos="457200" algn="l"/>
              </a:tabLst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mean of its sampling distribution is equal to the true value of the parameter being estimated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  <a:tabLst>
                <a:tab pos="457200" algn="l"/>
              </a:tabLst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both the person who calculated the statistic and the subjects whose responses make up the statistic were truthful.	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value from any sample is equal to the parameter being estimated.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e) it is used for honest purposes only</a:t>
            </a:r>
            <a:endParaRPr lang="en-CA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4464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75B1C-8C66-48B9-8663-BEA4D13B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25" y="361156"/>
            <a:ext cx="10515600" cy="4351338"/>
          </a:xfrm>
        </p:spPr>
        <p:txBody>
          <a:bodyPr>
            <a:no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In a large population of adults, the mean IQ is 112 with a standard deviation of 20.  Suppose 200 adults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are randomly selected for a market research campaign.  The sampling distribution of the sample mean IQ is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exactly Normal, mean 112, standard deviation 20.	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approximately Normal, mean 112, standard deviation 0.1.	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approximately Normal, mean 112, standard deviation 1.414.	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approximately Normal, mean 112, standard deviation 20.	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e) exactly Normal, mean 112, standard deviation 1.414</a:t>
            </a:r>
            <a:b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endParaRPr lang="en-CA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8674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A17C2-5505-4D32-A4A6-AA530ADAB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562" y="282575"/>
            <a:ext cx="11691937" cy="2739231"/>
          </a:xfrm>
        </p:spPr>
        <p:txBody>
          <a:bodyPr>
            <a:no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Which of the following best describes a sampling distribution?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distribution of all values of a statistic found in a large number of simulated samples of size </a:t>
            </a:r>
            <a:r>
              <a:rPr lang="en-US" sz="2300" i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	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set of all values of a variable in a sample of size </a:t>
            </a:r>
            <a:r>
              <a:rPr lang="en-US" sz="2300" i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	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set of all values of a variable in a large number of samples of size </a:t>
            </a:r>
            <a:r>
              <a:rPr lang="en-US" sz="2300" i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	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distribution of parameter values in all possible samples of size </a:t>
            </a:r>
            <a:r>
              <a:rPr lang="en-US" sz="2300" i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	</a:t>
            </a:r>
            <a:endParaRPr lang="en-CA" sz="23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e) A probability distribution that describes the relative likelihood of all possible values of a statistic</a:t>
            </a:r>
            <a:endParaRPr lang="en-CA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707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42309-37DD-4102-ADB4-035849D4C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49" y="361155"/>
            <a:ext cx="11649075" cy="57824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Suppose you are sampling from a distribution that is strongly skewed left.  Which of the following statements about the sampling distribution of the sample mean is true?</a:t>
            </a:r>
            <a:endParaRPr lang="en-CA" sz="2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en-US" sz="2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As the sample size increases, the shape of the sampling distribution gets closer and closer to a Normal distribution.	</a:t>
            </a:r>
            <a:endParaRPr lang="en-CA" sz="2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en-US" sz="2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As the sample size increases, the shape of the sampling distribution gets closer and closer to the shape of the population distribution.	</a:t>
            </a:r>
            <a:endParaRPr lang="en-CA" sz="2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en-US" sz="2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As the sample size increases, the mean of the sampling distribution gets closer to the population </a:t>
            </a:r>
            <a:r>
              <a:rPr lang="en-US" sz="2400" dirty="0" err="1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mea</a:t>
            </a:r>
            <a:endParaRPr lang="en-CA" sz="2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en-US" sz="2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Regardless of the sample size, the shape of the sampling distribution is similar to the shape of the population distribution.	</a:t>
            </a:r>
            <a:endParaRPr lang="en-CA" sz="2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Regardless of the sample size, the standard deviation of the sampling distribution is approximately equal to the standard deviation of the population</a:t>
            </a:r>
            <a:endParaRPr lang="en-CA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1788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9F7FC-8328-464B-828E-5E446801B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594" y="214313"/>
            <a:ext cx="11894344" cy="23288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3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Interpupillary distance (IPD) is the distance between the centers of the pupils of a person’s left and right eyes.  In adult males IPD is approximately Normally distributed wit ha mean of 62.5mm and a SD of 6mm.  Suppose you randomly select 5 male adults, what is the probability that their mean IPD is greater than 60mm? </a:t>
            </a:r>
          </a:p>
          <a:p>
            <a:pPr marL="0" indent="0">
              <a:buNone/>
            </a:pPr>
            <a:endParaRPr lang="en-CA" sz="31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F57B1F-FB33-4265-A463-D3FD029737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075" y="2638567"/>
            <a:ext cx="9822656" cy="24599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13016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5E68-05C4-410D-AEBF-86565D564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332581"/>
            <a:ext cx="11749088" cy="20891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 census of the labor force in a </a:t>
            </a:r>
            <a:r>
              <a:rPr lang="en-CA" sz="3200" dirty="0" err="1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cit</a:t>
            </a:r>
            <a:r>
              <a:rPr lang="en-CA" sz="3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found that the time it takes for people to commute to work has a mean of 20.5 minutes and a SD of 15.4 minutes.  What is the probability that a random sample of 40 people have a mean commute time that is greater than 25 minutes? </a:t>
            </a:r>
          </a:p>
          <a:p>
            <a:pPr marL="0" indent="0">
              <a:buNone/>
            </a:pPr>
            <a:endParaRPr lang="en-CA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1E7B4F-84EB-46ED-99A9-09727C18A8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537" y="2564184"/>
            <a:ext cx="10251282" cy="30542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38198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4F7E8-054E-4F82-8365-3D033E056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038" y="285750"/>
            <a:ext cx="11715750" cy="5891213"/>
          </a:xfrm>
        </p:spPr>
        <p:txBody>
          <a:bodyPr/>
          <a:lstStyle/>
          <a:p>
            <a:pPr marL="0" indent="0">
              <a:buNone/>
            </a:pPr>
            <a:r>
              <a:rPr lang="en-CA" sz="3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53% of adults say they have trouble falling asleep.  If a nurse contacts an SRS of 85 adults, what is the probability that over 55% will say they have trouble sleeping?</a:t>
            </a:r>
          </a:p>
          <a:p>
            <a:pPr marL="0" indent="0">
              <a:buNone/>
            </a:pPr>
            <a:r>
              <a:rPr lang="en-CA" sz="3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a) 31.09%		b) 35.58%		c) 36.4%		</a:t>
            </a:r>
            <a:br>
              <a:rPr lang="en-CA" sz="3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br>
              <a:rPr lang="en-CA" sz="3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d) 40%		e) 64.42%</a:t>
            </a:r>
          </a:p>
          <a:p>
            <a:pPr marL="0" indent="0">
              <a:buNone/>
            </a:pPr>
            <a:endParaRPr lang="en-C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1237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5A4F8-A6B0-462F-A64F-DB63EB52F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164306"/>
            <a:ext cx="11880056" cy="6012657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buNone/>
              <a:tabLst>
                <a:tab pos="457200" algn="l"/>
              </a:tabLst>
            </a:pPr>
            <a:r>
              <a:rPr lang="en-CA" sz="3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owner of a coffee shop advertises the price of coffee on any given day will be randomly picked using a normal distribution with mean $1.35 and SD of $0.10.  IF a customer buys a cup of coffee each day for 10 days, what is the probability that he will pay a total exceeding $14.00?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en-CA" sz="3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31.6%		b) 5.68%		c) 30.85%		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CA" sz="3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d) 31.6%		e) 94.32%</a:t>
            </a:r>
          </a:p>
          <a:p>
            <a:pPr marL="0" indent="0">
              <a:buNone/>
            </a:pPr>
            <a:endParaRPr lang="en-CA" sz="31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9122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54A4F-6547-48B6-9A6F-164EFA489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006" y="242886"/>
            <a:ext cx="10515600" cy="613569"/>
          </a:xfrm>
        </p:spPr>
        <p:txBody>
          <a:bodyPr>
            <a:normAutofit fontScale="90000"/>
          </a:bodyPr>
          <a:lstStyle/>
          <a:p>
            <a:r>
              <a:rPr lang="en-CA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06B9D-2C21-4761-8035-5FE9EC669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413" y="978694"/>
            <a:ext cx="11313318" cy="442912"/>
          </a:xfrm>
        </p:spPr>
        <p:txBody>
          <a:bodyPr>
            <a:normAutofit lnSpcReduction="10000"/>
          </a:bodyPr>
          <a:lstStyle/>
          <a:p>
            <a:r>
              <a:rPr lang="en-CA" dirty="0"/>
              <a:t>In chapter 9, there are 3 main concepts that you need to know!!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FD4AB70-7F54-4297-99F0-ECE9FF21E1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2412" y="1431130"/>
                <a:ext cx="11634787" cy="17907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dirty="0"/>
                  <a:t>The shape of the sampling distribution depends on the shape of the population distribution.  If the population is normally distributed, the sampling distribution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/>
                  <a:t> (sample means) will also be normally distributed.  If the population distribution of non-</a:t>
                </a:r>
                <a:r>
                  <a:rPr lang="en-CA" b="1" i="1" dirty="0"/>
                  <a:t> Normal</a:t>
                </a:r>
                <a:r>
                  <a:rPr lang="en-CA" dirty="0"/>
                  <a:t>, the sampling distribution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/>
                  <a:t> will become more and more </a:t>
                </a:r>
                <a:r>
                  <a:rPr lang="en-CA" b="1" i="1" dirty="0"/>
                  <a:t>Normal</a:t>
                </a:r>
                <a:r>
                  <a:rPr lang="en-CA" dirty="0"/>
                  <a:t> and the sample size(n) increases.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FD4AB70-7F54-4297-99F0-ECE9FF21E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412" y="1431130"/>
                <a:ext cx="11634787" cy="1790701"/>
              </a:xfrm>
              <a:prstGeom prst="rect">
                <a:avLst/>
              </a:prstGeom>
              <a:blipFill>
                <a:blip r:embed="rId4"/>
                <a:stretch>
                  <a:fillRect l="-786" t="-6803" r="-1519" b="-272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8617D01-5042-4378-9711-BBE2D53B01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9078" y="3126589"/>
                <a:ext cx="11922922" cy="8310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dirty="0"/>
                  <a:t>The mean of the sampling distribution, which is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CA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C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sub>
                    </m:sSub>
                  </m:oMath>
                </a14:m>
                <a:r>
                  <a:rPr lang="en-CA" dirty="0"/>
                  <a:t> , is equal to the population mean </a:t>
                </a:r>
                <a14:m>
                  <m:oMath xmlns:m="http://schemas.openxmlformats.org/officeDocument/2006/math"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CA" dirty="0"/>
                  <a:t>  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8617D01-5042-4378-9711-BBE2D53B01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78" y="3126589"/>
                <a:ext cx="11922922" cy="831050"/>
              </a:xfrm>
              <a:prstGeom prst="rect">
                <a:avLst/>
              </a:prstGeom>
              <a:blipFill>
                <a:blip r:embed="rId5"/>
                <a:stretch>
                  <a:fillRect l="-920" t="-16912" r="-358" b="-1544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84433CD-BEFA-411E-89F3-1719604ACD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84078"/>
              </p:ext>
            </p:extLst>
          </p:nvPr>
        </p:nvGraphicFramePr>
        <p:xfrm>
          <a:off x="2508250" y="3429000"/>
          <a:ext cx="1435100" cy="757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241200" progId="Equation.DSMT4">
                  <p:embed/>
                </p:oleObj>
              </mc:Choice>
              <mc:Fallback>
                <p:oleObj name="Equation" r:id="rId6" imgW="45720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84433CD-BEFA-411E-89F3-1719604ACD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08250" y="3429000"/>
                        <a:ext cx="1435100" cy="7574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1E780188-6126-4287-ACE6-BDCDAC05FD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2411" y="4264995"/>
                <a:ext cx="11634787" cy="8310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dirty="0"/>
                  <a:t>The standard deviation of the sampling distribution, which is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CA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C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sub>
                    </m:sSub>
                  </m:oMath>
                </a14:m>
                <a:r>
                  <a:rPr lang="en-CA" dirty="0"/>
                  <a:t> is equal to the population standard deviation </a:t>
                </a:r>
                <a14:m>
                  <m:oMath xmlns:m="http://schemas.openxmlformats.org/officeDocument/2006/math"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CA" dirty="0"/>
                  <a:t> divided by the root of the sample size “n” 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1E780188-6126-4287-ACE6-BDCDAC05FD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411" y="4264995"/>
                <a:ext cx="11634787" cy="831050"/>
              </a:xfrm>
              <a:prstGeom prst="rect">
                <a:avLst/>
              </a:prstGeom>
              <a:blipFill>
                <a:blip r:embed="rId8"/>
                <a:stretch>
                  <a:fillRect l="-786" t="-11765" b="-1617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01E871C-369B-4FFD-99D1-D7E7AD1E5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897620"/>
              </p:ext>
            </p:extLst>
          </p:nvPr>
        </p:nvGraphicFramePr>
        <p:xfrm>
          <a:off x="2278063" y="5096045"/>
          <a:ext cx="1665287" cy="1221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71320" imgH="419040" progId="Equation.DSMT4">
                  <p:embed/>
                </p:oleObj>
              </mc:Choice>
              <mc:Fallback>
                <p:oleObj name="Equation" r:id="rId9" imgW="571320" imgH="419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01E871C-369B-4FFD-99D1-D7E7AD1E59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78063" y="5096045"/>
                        <a:ext cx="1665287" cy="12212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8789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B4C6-4A7A-4A29-BEE8-FE52F3838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731" y="57546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variability of a statistics is described by:</a:t>
            </a:r>
          </a:p>
          <a:p>
            <a:pPr marL="514350" indent="-514350">
              <a:buAutoNum type="alphaLcParenR"/>
            </a:pPr>
            <a:r>
              <a:rPr lang="en-CA" dirty="0"/>
              <a:t>The spread of its sampling distribution</a:t>
            </a:r>
          </a:p>
          <a:p>
            <a:pPr marL="514350" indent="-514350">
              <a:buAutoNum type="alphaLcParenR"/>
            </a:pPr>
            <a:r>
              <a:rPr lang="en-CA" dirty="0"/>
              <a:t>The amount of bias present</a:t>
            </a:r>
          </a:p>
          <a:p>
            <a:pPr marL="514350" indent="-514350">
              <a:buAutoNum type="alphaLcParenR"/>
            </a:pPr>
            <a:r>
              <a:rPr lang="en-CA" dirty="0"/>
              <a:t>The </a:t>
            </a:r>
            <a:r>
              <a:rPr lang="en-CA" dirty="0" err="1"/>
              <a:t>vaguessness</a:t>
            </a:r>
            <a:r>
              <a:rPr lang="en-CA" dirty="0"/>
              <a:t> in the wording of the question used to collect the data</a:t>
            </a:r>
          </a:p>
          <a:p>
            <a:pPr marL="514350" indent="-514350">
              <a:buAutoNum type="alphaLcParenR"/>
            </a:pPr>
            <a:r>
              <a:rPr lang="en-CA" dirty="0"/>
              <a:t>Probability calculations</a:t>
            </a:r>
          </a:p>
          <a:p>
            <a:pPr marL="514350" indent="-514350">
              <a:buAutoNum type="alphaLcParenR"/>
            </a:pPr>
            <a:r>
              <a:rPr lang="en-CA" dirty="0"/>
              <a:t>The stability of the population it describes</a:t>
            </a:r>
          </a:p>
          <a:p>
            <a:pPr marL="0" indent="0">
              <a:buNone/>
            </a:pPr>
            <a:endParaRPr lang="en-C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0912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4CB47-659A-40FA-B513-62A82E9FB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06" y="375444"/>
            <a:ext cx="11875293" cy="213201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According to a recent poll, 27% of Canadians prefer to read their paper physically than electronically.  Let’s assume this is the parameter value for the population.  If you take a simple random sample of 25 Canadians, is the shape of the distribution of the sample proportion       approximately normal?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B38762D-32ED-4FED-987C-0FAFF9D54D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651358"/>
              </p:ext>
            </p:extLst>
          </p:nvPr>
        </p:nvGraphicFramePr>
        <p:xfrm>
          <a:off x="5826520" y="1513589"/>
          <a:ext cx="427832" cy="713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253800" progId="Equation.DSMT4">
                  <p:embed/>
                </p:oleObj>
              </mc:Choice>
              <mc:Fallback>
                <p:oleObj name="Equation" r:id="rId4" imgW="1522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B38762D-32ED-4FED-987C-0FAFF9D54D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26520" y="1513589"/>
                        <a:ext cx="427832" cy="7130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7763C6-34B7-4640-B99D-CB115BB6216D}"/>
              </a:ext>
            </a:extLst>
          </p:cNvPr>
          <p:cNvSpPr txBox="1">
            <a:spLocks/>
          </p:cNvSpPr>
          <p:nvPr/>
        </p:nvSpPr>
        <p:spPr>
          <a:xfrm>
            <a:off x="316707" y="2392363"/>
            <a:ext cx="11875293" cy="3579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en-CA" dirty="0"/>
              <a:t>NO because p&lt;0.50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en-CA" dirty="0"/>
              <a:t>No because np=6.75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en-CA" dirty="0"/>
              <a:t>Yes because we can reasonably assume there are mor than 250 individuals in the population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en-CA" dirty="0"/>
              <a:t>Yes  because we took a SRS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en-CA" dirty="0"/>
              <a:t>YES, because n(1-p)= 18.25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8934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D959B-7EC5-424A-8449-564BF1005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94" y="418306"/>
            <a:ext cx="11570494" cy="5232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The distribution of prices for home sales in Abbotsford is skewed to the right with a mean of $290,000 with std dev of $145,000.  Suppose you take a simple random sample of 100 homes sales from this population.  What is the probability that the mean of the sample is above $325,000?</a:t>
            </a:r>
          </a:p>
          <a:p>
            <a:pPr marL="514350" indent="-514350">
              <a:buAutoNum type="alphaLcParenR"/>
            </a:pPr>
            <a:r>
              <a:rPr lang="en-CA" dirty="0"/>
              <a:t>0.0015</a:t>
            </a:r>
          </a:p>
          <a:p>
            <a:pPr marL="514350" indent="-514350">
              <a:buAutoNum type="alphaLcParenR"/>
            </a:pPr>
            <a:r>
              <a:rPr lang="en-CA" dirty="0"/>
              <a:t>0.0027</a:t>
            </a:r>
          </a:p>
          <a:p>
            <a:pPr marL="514350" indent="-514350">
              <a:buAutoNum type="alphaLcParenR"/>
            </a:pPr>
            <a:r>
              <a:rPr lang="en-CA" dirty="0"/>
              <a:t>0.0079</a:t>
            </a:r>
          </a:p>
          <a:p>
            <a:pPr marL="514350" indent="-514350">
              <a:buAutoNum type="alphaLcParenR"/>
            </a:pPr>
            <a:r>
              <a:rPr lang="en-CA" dirty="0"/>
              <a:t>0.4046</a:t>
            </a:r>
          </a:p>
          <a:p>
            <a:pPr marL="514350" indent="-514350">
              <a:buAutoNum type="alphaLcParenR"/>
            </a:pPr>
            <a:r>
              <a:rPr lang="en-CA" dirty="0"/>
              <a:t>0.4921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0854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524458-07E0-48FB-AC28-C354F4EDED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444" y="306603"/>
            <a:ext cx="11949112" cy="29837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3269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D5FAD-BD6E-4F44-BE3E-3DF7F57DF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94" y="268288"/>
            <a:ext cx="119634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Which of the following statements are true? </a:t>
            </a: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  I. The larger the sample, the larger the spread in the sampling distribution. </a:t>
            </a: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  II. Provided that the population size is significantly greater than the sample size, the spread of a sampling distribution is about the same no matter what the population size. </a:t>
            </a: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 III. Bias has to do with the center, not the spread of the sampling distribution. </a:t>
            </a: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  </a:t>
            </a: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(a) I and II 	(b) I and III 	(c) II and III 	(d) I, II, and III 		</a:t>
            </a: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(e) None of the above gives the complete set of true responses. </a:t>
            </a:r>
            <a:endParaRPr lang="en-CA" sz="3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4085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A679B-5C88-4FC6-AC9C-9C758BD34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419" y="261144"/>
            <a:ext cx="11384756" cy="57896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Which of the following statements are true? </a:t>
            </a: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  I. Sample parameters are used to make inferences about population statistics. </a:t>
            </a: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  II. Statistics from smaller samples have more variability. </a:t>
            </a: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  III. Parameters are fixed, while statistics vary depending on which sample is chosen. </a:t>
            </a: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(a) I and II 	(b) I and III 	(c) II and III 	(d) I, II, and III </a:t>
            </a:r>
            <a:b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(e) None of the above gives the complete set of true responses</a:t>
            </a:r>
            <a:endParaRPr lang="en-CA" sz="3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7821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A679B-5C88-4FC6-AC9C-9C758BD34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418" y="261144"/>
            <a:ext cx="11889581" cy="5218112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The average number of daily emergency room admissions at a hospital is 85 with a standard deviation of 37. In an SRS of 30 days, what is the probability that the mean number of daily emergency admissions is between 75 and 95?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33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(a) .1388 	(b) .2128 	(c) .8612 	(d) .8990 	(e) .9970 </a:t>
            </a:r>
          </a:p>
          <a:p>
            <a:pPr marL="0" indent="0">
              <a:buNone/>
            </a:pPr>
            <a:endParaRPr lang="en-CA" sz="3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9205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CE_TITLE" val="AP Stats Ch 9 Review Sampling Distribution 2024"/>
  <p:tag name="ISPRING_ULTRA_SCORM_COURSE_ID" val="DF9BA39A-9AD3-4C14-BE55-C8D569D77E61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Qj{D1961B4B-4104-4DBD-91AB-5334FB564497}&quot;,&quot;C:\\Users\\e15108\\OneDrive - SD41\\Statistics\\Online Stats Notes\\BCMathca\\AP Stat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AP Stats Ch 9 Review Sampling Distribution 2024"/>
  <p:tag name="ISPRING_FIRST_PUBLI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C7C6F0D-66AA-47BA-B51C-9B3B66F0D868}:26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40D7213-64B6-4311-A69F-14FAEA81E688}:2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EBAE243-08D1-4FCC-A3BA-14FC5C5CD74B}:25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7DFB1F5-E45F-4BF5-812D-B725A4B3F2F0}:25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2863F18-84AA-44CA-9311-0CBC34F253D7}:25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2753804-8ECB-455D-9B9D-5F95687B8D2F}:26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C3FB752-0777-45E7-A8BC-1560DC0981A9}:26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19CD70F-9D68-4B32-AAF3-38CBE5947538}:26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60EEC0A-8A1E-4384-ABA3-1D1B34DB3BC2}:26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B948082-2D4D-4D9F-B920-4BE1C94923BB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FE0B496-53AC-4693-A714-948F0E5FE310}:26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913A21D-282B-4371-84DF-42ECE72A55BF}:2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14AFEAF-AFE3-4012-B017-32D0869D5668}:27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9A58195-A540-4B2F-BE99-74AC34A1D04E}:2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3FFAB72-CAFF-4419-A36F-D75B342C6504}:27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C816088-D4EF-4CAA-9779-83463470BAED}:26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554004B-9016-4BA1-B851-77328ECC3FD4}:26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1348</Words>
  <Application>Microsoft Office PowerPoint</Application>
  <PresentationFormat>Widescreen</PresentationFormat>
  <Paragraphs>77</Paragraphs>
  <Slides>17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Equation</vt:lpstr>
      <vt:lpstr>Chapter 9 Sampling Distribution Review</vt:lpstr>
      <vt:lpstr>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 Stats Ch 9 Review Sampling Distribution 2024</dc:title>
  <dc:creator>Danny Young</dc:creator>
  <cp:lastModifiedBy>Danny Young</cp:lastModifiedBy>
  <cp:revision>9</cp:revision>
  <dcterms:created xsi:type="dcterms:W3CDTF">2021-01-04T07:03:53Z</dcterms:created>
  <dcterms:modified xsi:type="dcterms:W3CDTF">2024-02-27T02:45:31Z</dcterms:modified>
</cp:coreProperties>
</file>